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"/>
  </p:notesMasterIdLst>
  <p:sldIdLst>
    <p:sldId id="326" r:id="rId2"/>
    <p:sldId id="327" r:id="rId3"/>
    <p:sldId id="328" r:id="rId4"/>
    <p:sldId id="331" r:id="rId5"/>
    <p:sldId id="332" r:id="rId6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Verdana" pitchFamily="34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Verdana" pitchFamily="34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Verdana" pitchFamily="34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Verdana" pitchFamily="34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Verdana" pitchFamily="34" charset="0"/>
        <a:ea typeface="新細明體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Verdana" pitchFamily="34" charset="0"/>
        <a:ea typeface="新細明體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Verdana" pitchFamily="34" charset="0"/>
        <a:ea typeface="新細明體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Verdana" pitchFamily="34" charset="0"/>
        <a:ea typeface="新細明體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Verdana" pitchFamily="34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0000"/>
    <a:srgbClr val="0000FF"/>
    <a:srgbClr val="CC0099"/>
    <a:srgbClr val="00CC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40" autoAdjust="0"/>
    <p:restoredTop sz="90929"/>
  </p:normalViewPr>
  <p:slideViewPr>
    <p:cSldViewPr>
      <p:cViewPr varScale="1">
        <p:scale>
          <a:sx n="99" d="100"/>
          <a:sy n="99" d="100"/>
        </p:scale>
        <p:origin x="967" y="4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4594F36-84D8-41F2-AB6C-A724EAAE4A9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331485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175" y="0"/>
            <a:ext cx="9147175" cy="6867525"/>
            <a:chOff x="-2" y="0"/>
            <a:chExt cx="5762" cy="4326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-2" y="0"/>
              <a:ext cx="5712" cy="4326"/>
              <a:chOff x="-2" y="0"/>
              <a:chExt cx="5712" cy="4326"/>
            </a:xfrm>
          </p:grpSpPr>
          <p:sp>
            <p:nvSpPr>
              <p:cNvPr id="8" name="Rectangle 4"/>
              <p:cNvSpPr>
                <a:spLocks noChangeArrowheads="1"/>
              </p:cNvSpPr>
              <p:nvPr/>
            </p:nvSpPr>
            <p:spPr bwMode="auto">
              <a:xfrm>
                <a:off x="-2" y="0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9" name="Rectangle 5"/>
              <p:cNvSpPr>
                <a:spLocks noChangeArrowheads="1"/>
              </p:cNvSpPr>
              <p:nvPr/>
            </p:nvSpPr>
            <p:spPr bwMode="auto">
              <a:xfrm>
                <a:off x="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0" name="Rectangle 6"/>
              <p:cNvSpPr>
                <a:spLocks noChangeArrowheads="1"/>
              </p:cNvSpPr>
              <p:nvPr/>
            </p:nvSpPr>
            <p:spPr bwMode="auto">
              <a:xfrm>
                <a:off x="1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7"/>
              <p:cNvSpPr>
                <a:spLocks noChangeArrowheads="1"/>
              </p:cNvSpPr>
              <p:nvPr/>
            </p:nvSpPr>
            <p:spPr bwMode="auto">
              <a:xfrm>
                <a:off x="2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2" name="Rectangle 8"/>
              <p:cNvSpPr>
                <a:spLocks noChangeArrowheads="1"/>
              </p:cNvSpPr>
              <p:nvPr/>
            </p:nvSpPr>
            <p:spPr bwMode="auto">
              <a:xfrm>
                <a:off x="3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9"/>
              <p:cNvSpPr>
                <a:spLocks noChangeArrowheads="1"/>
              </p:cNvSpPr>
              <p:nvPr/>
            </p:nvSpPr>
            <p:spPr bwMode="auto">
              <a:xfrm>
                <a:off x="4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4" name="Rectangle 10"/>
              <p:cNvSpPr>
                <a:spLocks noChangeArrowheads="1"/>
              </p:cNvSpPr>
              <p:nvPr/>
            </p:nvSpPr>
            <p:spPr bwMode="auto">
              <a:xfrm>
                <a:off x="5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5" name="Rectangle 11"/>
              <p:cNvSpPr>
                <a:spLocks noChangeArrowheads="1"/>
              </p:cNvSpPr>
              <p:nvPr/>
            </p:nvSpPr>
            <p:spPr bwMode="auto">
              <a:xfrm>
                <a:off x="6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6" name="Rectangle 12"/>
              <p:cNvSpPr>
                <a:spLocks noChangeArrowheads="1"/>
              </p:cNvSpPr>
              <p:nvPr/>
            </p:nvSpPr>
            <p:spPr bwMode="auto">
              <a:xfrm>
                <a:off x="7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7" name="Rectangle 13"/>
              <p:cNvSpPr>
                <a:spLocks noChangeArrowheads="1"/>
              </p:cNvSpPr>
              <p:nvPr/>
            </p:nvSpPr>
            <p:spPr bwMode="auto">
              <a:xfrm>
                <a:off x="8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8" name="Rectangle 14"/>
              <p:cNvSpPr>
                <a:spLocks noChangeArrowheads="1"/>
              </p:cNvSpPr>
              <p:nvPr/>
            </p:nvSpPr>
            <p:spPr bwMode="auto">
              <a:xfrm>
                <a:off x="9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9" name="Rectangle 15"/>
              <p:cNvSpPr>
                <a:spLocks noChangeArrowheads="1"/>
              </p:cNvSpPr>
              <p:nvPr/>
            </p:nvSpPr>
            <p:spPr bwMode="auto">
              <a:xfrm>
                <a:off x="10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0" name="Rectangle 16"/>
              <p:cNvSpPr>
                <a:spLocks noChangeArrowheads="1"/>
              </p:cNvSpPr>
              <p:nvPr/>
            </p:nvSpPr>
            <p:spPr bwMode="auto">
              <a:xfrm>
                <a:off x="11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1" name="Rectangle 17"/>
              <p:cNvSpPr>
                <a:spLocks noChangeArrowheads="1"/>
              </p:cNvSpPr>
              <p:nvPr/>
            </p:nvSpPr>
            <p:spPr bwMode="auto">
              <a:xfrm>
                <a:off x="12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2" name="Rectangle 18"/>
              <p:cNvSpPr>
                <a:spLocks noChangeArrowheads="1"/>
              </p:cNvSpPr>
              <p:nvPr/>
            </p:nvSpPr>
            <p:spPr bwMode="auto">
              <a:xfrm>
                <a:off x="13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" name="Rectangle 19"/>
              <p:cNvSpPr>
                <a:spLocks noChangeArrowheads="1"/>
              </p:cNvSpPr>
              <p:nvPr/>
            </p:nvSpPr>
            <p:spPr bwMode="auto">
              <a:xfrm>
                <a:off x="14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4" name="Rectangle 20"/>
              <p:cNvSpPr>
                <a:spLocks noChangeArrowheads="1"/>
              </p:cNvSpPr>
              <p:nvPr/>
            </p:nvSpPr>
            <p:spPr bwMode="auto">
              <a:xfrm>
                <a:off x="15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5" name="Rectangle 21"/>
              <p:cNvSpPr>
                <a:spLocks noChangeArrowheads="1"/>
              </p:cNvSpPr>
              <p:nvPr/>
            </p:nvSpPr>
            <p:spPr bwMode="auto">
              <a:xfrm>
                <a:off x="16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6" name="Rectangle 22"/>
              <p:cNvSpPr>
                <a:spLocks noChangeArrowheads="1"/>
              </p:cNvSpPr>
              <p:nvPr/>
            </p:nvSpPr>
            <p:spPr bwMode="auto">
              <a:xfrm>
                <a:off x="17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7" name="Rectangle 23"/>
              <p:cNvSpPr>
                <a:spLocks noChangeArrowheads="1"/>
              </p:cNvSpPr>
              <p:nvPr/>
            </p:nvSpPr>
            <p:spPr bwMode="auto">
              <a:xfrm>
                <a:off x="18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8" name="Rectangle 24"/>
              <p:cNvSpPr>
                <a:spLocks noChangeArrowheads="1"/>
              </p:cNvSpPr>
              <p:nvPr/>
            </p:nvSpPr>
            <p:spPr bwMode="auto">
              <a:xfrm>
                <a:off x="19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9" name="Rectangle 25"/>
              <p:cNvSpPr>
                <a:spLocks noChangeArrowheads="1"/>
              </p:cNvSpPr>
              <p:nvPr/>
            </p:nvSpPr>
            <p:spPr bwMode="auto">
              <a:xfrm>
                <a:off x="20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30" name="Rectangle 26"/>
              <p:cNvSpPr>
                <a:spLocks noChangeArrowheads="1"/>
              </p:cNvSpPr>
              <p:nvPr/>
            </p:nvSpPr>
            <p:spPr bwMode="auto">
              <a:xfrm>
                <a:off x="21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31" name="Rectangle 27"/>
              <p:cNvSpPr>
                <a:spLocks noChangeArrowheads="1"/>
              </p:cNvSpPr>
              <p:nvPr/>
            </p:nvSpPr>
            <p:spPr bwMode="auto">
              <a:xfrm>
                <a:off x="22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32" name="Rectangle 28"/>
              <p:cNvSpPr>
                <a:spLocks noChangeArrowheads="1"/>
              </p:cNvSpPr>
              <p:nvPr/>
            </p:nvSpPr>
            <p:spPr bwMode="auto">
              <a:xfrm>
                <a:off x="23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33" name="Rectangle 29"/>
              <p:cNvSpPr>
                <a:spLocks noChangeArrowheads="1"/>
              </p:cNvSpPr>
              <p:nvPr/>
            </p:nvSpPr>
            <p:spPr bwMode="auto">
              <a:xfrm>
                <a:off x="23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34" name="Rectangle 30"/>
              <p:cNvSpPr>
                <a:spLocks noChangeArrowheads="1"/>
              </p:cNvSpPr>
              <p:nvPr/>
            </p:nvSpPr>
            <p:spPr bwMode="auto">
              <a:xfrm>
                <a:off x="24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35" name="Rectangle 31"/>
              <p:cNvSpPr>
                <a:spLocks noChangeArrowheads="1"/>
              </p:cNvSpPr>
              <p:nvPr/>
            </p:nvSpPr>
            <p:spPr bwMode="auto">
              <a:xfrm>
                <a:off x="25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36" name="Rectangle 32"/>
              <p:cNvSpPr>
                <a:spLocks noChangeArrowheads="1"/>
              </p:cNvSpPr>
              <p:nvPr/>
            </p:nvSpPr>
            <p:spPr bwMode="auto">
              <a:xfrm>
                <a:off x="26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37" name="Rectangle 33"/>
              <p:cNvSpPr>
                <a:spLocks noChangeArrowheads="1"/>
              </p:cNvSpPr>
              <p:nvPr/>
            </p:nvSpPr>
            <p:spPr bwMode="auto">
              <a:xfrm>
                <a:off x="27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38" name="Rectangle 34"/>
              <p:cNvSpPr>
                <a:spLocks noChangeArrowheads="1"/>
              </p:cNvSpPr>
              <p:nvPr/>
            </p:nvSpPr>
            <p:spPr bwMode="auto">
              <a:xfrm>
                <a:off x="28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39" name="Rectangle 35"/>
              <p:cNvSpPr>
                <a:spLocks noChangeArrowheads="1"/>
              </p:cNvSpPr>
              <p:nvPr/>
            </p:nvSpPr>
            <p:spPr bwMode="auto">
              <a:xfrm>
                <a:off x="29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40" name="Rectangle 36"/>
              <p:cNvSpPr>
                <a:spLocks noChangeArrowheads="1"/>
              </p:cNvSpPr>
              <p:nvPr/>
            </p:nvSpPr>
            <p:spPr bwMode="auto">
              <a:xfrm>
                <a:off x="30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41" name="Rectangle 37"/>
              <p:cNvSpPr>
                <a:spLocks noChangeArrowheads="1"/>
              </p:cNvSpPr>
              <p:nvPr/>
            </p:nvSpPr>
            <p:spPr bwMode="auto">
              <a:xfrm>
                <a:off x="31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42" name="Rectangle 38"/>
              <p:cNvSpPr>
                <a:spLocks noChangeArrowheads="1"/>
              </p:cNvSpPr>
              <p:nvPr/>
            </p:nvSpPr>
            <p:spPr bwMode="auto">
              <a:xfrm>
                <a:off x="32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43" name="Rectangle 39"/>
              <p:cNvSpPr>
                <a:spLocks noChangeArrowheads="1"/>
              </p:cNvSpPr>
              <p:nvPr/>
            </p:nvSpPr>
            <p:spPr bwMode="auto">
              <a:xfrm>
                <a:off x="33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44" name="Rectangle 40"/>
              <p:cNvSpPr>
                <a:spLocks noChangeArrowheads="1"/>
              </p:cNvSpPr>
              <p:nvPr/>
            </p:nvSpPr>
            <p:spPr bwMode="auto">
              <a:xfrm>
                <a:off x="34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45" name="Rectangle 41"/>
              <p:cNvSpPr>
                <a:spLocks noChangeArrowheads="1"/>
              </p:cNvSpPr>
              <p:nvPr/>
            </p:nvSpPr>
            <p:spPr bwMode="auto">
              <a:xfrm>
                <a:off x="35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46" name="Rectangle 42"/>
              <p:cNvSpPr>
                <a:spLocks noChangeArrowheads="1"/>
              </p:cNvSpPr>
              <p:nvPr/>
            </p:nvSpPr>
            <p:spPr bwMode="auto">
              <a:xfrm>
                <a:off x="36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47" name="Rectangle 43"/>
              <p:cNvSpPr>
                <a:spLocks noChangeArrowheads="1"/>
              </p:cNvSpPr>
              <p:nvPr/>
            </p:nvSpPr>
            <p:spPr bwMode="auto">
              <a:xfrm>
                <a:off x="37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48" name="Rectangle 44"/>
              <p:cNvSpPr>
                <a:spLocks noChangeArrowheads="1"/>
              </p:cNvSpPr>
              <p:nvPr/>
            </p:nvSpPr>
            <p:spPr bwMode="auto">
              <a:xfrm>
                <a:off x="38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49" name="Rectangle 45"/>
              <p:cNvSpPr>
                <a:spLocks noChangeArrowheads="1"/>
              </p:cNvSpPr>
              <p:nvPr/>
            </p:nvSpPr>
            <p:spPr bwMode="auto">
              <a:xfrm>
                <a:off x="39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50" name="Rectangle 46"/>
              <p:cNvSpPr>
                <a:spLocks noChangeArrowheads="1"/>
              </p:cNvSpPr>
              <p:nvPr/>
            </p:nvSpPr>
            <p:spPr bwMode="auto">
              <a:xfrm>
                <a:off x="40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51" name="Rectangle 47"/>
              <p:cNvSpPr>
                <a:spLocks noChangeArrowheads="1"/>
              </p:cNvSpPr>
              <p:nvPr/>
            </p:nvSpPr>
            <p:spPr bwMode="auto">
              <a:xfrm>
                <a:off x="41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52" name="Rectangle 48"/>
              <p:cNvSpPr>
                <a:spLocks noChangeArrowheads="1"/>
              </p:cNvSpPr>
              <p:nvPr/>
            </p:nvSpPr>
            <p:spPr bwMode="auto">
              <a:xfrm>
                <a:off x="42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53" name="Rectangle 49"/>
              <p:cNvSpPr>
                <a:spLocks noChangeArrowheads="1"/>
              </p:cNvSpPr>
              <p:nvPr/>
            </p:nvSpPr>
            <p:spPr bwMode="auto">
              <a:xfrm>
                <a:off x="43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54" name="Rectangle 50"/>
              <p:cNvSpPr>
                <a:spLocks noChangeArrowheads="1"/>
              </p:cNvSpPr>
              <p:nvPr/>
            </p:nvSpPr>
            <p:spPr bwMode="auto">
              <a:xfrm>
                <a:off x="44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55" name="Rectangle 51"/>
              <p:cNvSpPr>
                <a:spLocks noChangeArrowheads="1"/>
              </p:cNvSpPr>
              <p:nvPr/>
            </p:nvSpPr>
            <p:spPr bwMode="auto">
              <a:xfrm>
                <a:off x="45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56" name="Rectangle 52"/>
              <p:cNvSpPr>
                <a:spLocks noChangeArrowheads="1"/>
              </p:cNvSpPr>
              <p:nvPr/>
            </p:nvSpPr>
            <p:spPr bwMode="auto">
              <a:xfrm>
                <a:off x="46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57" name="Rectangle 53"/>
              <p:cNvSpPr>
                <a:spLocks noChangeArrowheads="1"/>
              </p:cNvSpPr>
              <p:nvPr/>
            </p:nvSpPr>
            <p:spPr bwMode="auto">
              <a:xfrm>
                <a:off x="47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58" name="Rectangle 54"/>
              <p:cNvSpPr>
                <a:spLocks noChangeArrowheads="1"/>
              </p:cNvSpPr>
              <p:nvPr/>
            </p:nvSpPr>
            <p:spPr bwMode="auto">
              <a:xfrm>
                <a:off x="47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59" name="Rectangle 55"/>
              <p:cNvSpPr>
                <a:spLocks noChangeArrowheads="1"/>
              </p:cNvSpPr>
              <p:nvPr/>
            </p:nvSpPr>
            <p:spPr bwMode="auto">
              <a:xfrm>
                <a:off x="48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60" name="Rectangle 56"/>
              <p:cNvSpPr>
                <a:spLocks noChangeArrowheads="1"/>
              </p:cNvSpPr>
              <p:nvPr/>
            </p:nvSpPr>
            <p:spPr bwMode="auto">
              <a:xfrm>
                <a:off x="49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61" name="Rectangle 57"/>
              <p:cNvSpPr>
                <a:spLocks noChangeArrowheads="1"/>
              </p:cNvSpPr>
              <p:nvPr/>
            </p:nvSpPr>
            <p:spPr bwMode="auto">
              <a:xfrm>
                <a:off x="50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62" name="Rectangle 58"/>
              <p:cNvSpPr>
                <a:spLocks noChangeArrowheads="1"/>
              </p:cNvSpPr>
              <p:nvPr/>
            </p:nvSpPr>
            <p:spPr bwMode="auto">
              <a:xfrm>
                <a:off x="51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63" name="Rectangle 59"/>
              <p:cNvSpPr>
                <a:spLocks noChangeArrowheads="1"/>
              </p:cNvSpPr>
              <p:nvPr/>
            </p:nvSpPr>
            <p:spPr bwMode="auto">
              <a:xfrm>
                <a:off x="52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64" name="Rectangle 60"/>
              <p:cNvSpPr>
                <a:spLocks noChangeArrowheads="1"/>
              </p:cNvSpPr>
              <p:nvPr/>
            </p:nvSpPr>
            <p:spPr bwMode="auto">
              <a:xfrm>
                <a:off x="53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65" name="Rectangle 61"/>
              <p:cNvSpPr>
                <a:spLocks noChangeArrowheads="1"/>
              </p:cNvSpPr>
              <p:nvPr/>
            </p:nvSpPr>
            <p:spPr bwMode="auto">
              <a:xfrm>
                <a:off x="54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66" name="Rectangle 62"/>
              <p:cNvSpPr>
                <a:spLocks noChangeArrowheads="1"/>
              </p:cNvSpPr>
              <p:nvPr/>
            </p:nvSpPr>
            <p:spPr bwMode="auto">
              <a:xfrm>
                <a:off x="55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67" name="Rectangle 63"/>
              <p:cNvSpPr>
                <a:spLocks noChangeArrowheads="1"/>
              </p:cNvSpPr>
              <p:nvPr/>
            </p:nvSpPr>
            <p:spPr bwMode="auto">
              <a:xfrm>
                <a:off x="56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6" name="Rectangle 64"/>
            <p:cNvSpPr>
              <a:spLocks noChangeArrowheads="1"/>
            </p:cNvSpPr>
            <p:nvPr userDrawn="1"/>
          </p:nvSpPr>
          <p:spPr bwMode="auto">
            <a:xfrm>
              <a:off x="429" y="0"/>
              <a:ext cx="5331" cy="432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7" name="Rectangle 65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321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68" name="Rectangle 66"/>
          <p:cNvSpPr>
            <a:spLocks noChangeArrowheads="1"/>
          </p:cNvSpPr>
          <p:nvPr/>
        </p:nvSpPr>
        <p:spPr bwMode="auto">
          <a:xfrm>
            <a:off x="3505200" y="2590800"/>
            <a:ext cx="4892675" cy="76200"/>
          </a:xfrm>
          <a:prstGeom prst="rect">
            <a:avLst/>
          </a:prstGeom>
          <a:solidFill>
            <a:schemeClr val="hlink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zh-TW" altLang="zh-TW"/>
          </a:p>
        </p:txBody>
      </p:sp>
      <p:sp>
        <p:nvSpPr>
          <p:cNvPr id="4163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779463" y="1096963"/>
            <a:ext cx="7678737" cy="1431925"/>
          </a:xfrm>
        </p:spPr>
        <p:txBody>
          <a:bodyPr/>
          <a:lstStyle>
            <a:lvl1pPr algn="r"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4164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21138" y="2860675"/>
            <a:ext cx="4437062" cy="311467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7EC38F-7236-4F28-93DF-C2CCBBEE6AC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5C1A1-0889-41DE-A66A-E364095B444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994525" y="192088"/>
            <a:ext cx="2039938" cy="5903912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71538" y="192088"/>
            <a:ext cx="5970587" cy="5903912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B9BC0-065D-42BB-A7FD-88E6E6BC95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B933B-8305-4B68-BC8F-953C88B8BBB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16B343-2627-4595-B236-2FE0BA05255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12813" y="1905000"/>
            <a:ext cx="39782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043488" y="1905000"/>
            <a:ext cx="3979862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AA07F-1ACB-42FA-B937-4512D00A981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99C05-FB09-4DAD-A87E-136FF8D007F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927304-4A1B-4415-B0CD-D8727B23AAA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23067-3B33-454E-9DF8-D62A666F887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0952C1-4C75-4E42-BEB1-7CDF380BE3E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1EBB39-420B-4711-BACB-C8A7142E45B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0"/>
            <a:ext cx="9147175" cy="6867525"/>
            <a:chOff x="0" y="0"/>
            <a:chExt cx="5762" cy="4326"/>
          </a:xfrm>
        </p:grpSpPr>
        <p:sp>
          <p:nvSpPr>
            <p:cNvPr id="3075" name="Rectangle 3"/>
            <p:cNvSpPr>
              <a:spLocks noChangeArrowheads="1"/>
            </p:cNvSpPr>
            <p:nvPr userDrawn="1"/>
          </p:nvSpPr>
          <p:spPr bwMode="hidden">
            <a:xfrm>
              <a:off x="0" y="0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076" name="Rectangle 4"/>
            <p:cNvSpPr>
              <a:spLocks noChangeArrowheads="1"/>
            </p:cNvSpPr>
            <p:nvPr userDrawn="1"/>
          </p:nvSpPr>
          <p:spPr bwMode="hidden">
            <a:xfrm>
              <a:off x="9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077" name="Rectangle 5"/>
            <p:cNvSpPr>
              <a:spLocks noChangeArrowheads="1"/>
            </p:cNvSpPr>
            <p:nvPr userDrawn="1"/>
          </p:nvSpPr>
          <p:spPr bwMode="hidden">
            <a:xfrm>
              <a:off x="19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078" name="Rectangle 6"/>
            <p:cNvSpPr>
              <a:spLocks noChangeArrowheads="1"/>
            </p:cNvSpPr>
            <p:nvPr userDrawn="1"/>
          </p:nvSpPr>
          <p:spPr bwMode="hidden">
            <a:xfrm>
              <a:off x="28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079" name="Rectangle 7"/>
            <p:cNvSpPr>
              <a:spLocks noChangeArrowheads="1"/>
            </p:cNvSpPr>
            <p:nvPr userDrawn="1"/>
          </p:nvSpPr>
          <p:spPr bwMode="hidden">
            <a:xfrm>
              <a:off x="38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080" name="Rectangle 8"/>
            <p:cNvSpPr>
              <a:spLocks noChangeArrowheads="1"/>
            </p:cNvSpPr>
            <p:nvPr userDrawn="1"/>
          </p:nvSpPr>
          <p:spPr bwMode="hidden">
            <a:xfrm>
              <a:off x="48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081" name="Rectangle 9"/>
            <p:cNvSpPr>
              <a:spLocks noChangeArrowheads="1"/>
            </p:cNvSpPr>
            <p:nvPr userDrawn="1"/>
          </p:nvSpPr>
          <p:spPr bwMode="hidden">
            <a:xfrm>
              <a:off x="57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082" name="Rectangle 10"/>
            <p:cNvSpPr>
              <a:spLocks noChangeArrowheads="1"/>
            </p:cNvSpPr>
            <p:nvPr userDrawn="1"/>
          </p:nvSpPr>
          <p:spPr bwMode="hidden">
            <a:xfrm>
              <a:off x="67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083" name="Rectangle 11"/>
            <p:cNvSpPr>
              <a:spLocks noChangeArrowheads="1"/>
            </p:cNvSpPr>
            <p:nvPr userDrawn="1"/>
          </p:nvSpPr>
          <p:spPr bwMode="hidden">
            <a:xfrm>
              <a:off x="76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084" name="Rectangle 12"/>
            <p:cNvSpPr>
              <a:spLocks noChangeArrowheads="1"/>
            </p:cNvSpPr>
            <p:nvPr userDrawn="1"/>
          </p:nvSpPr>
          <p:spPr bwMode="hidden">
            <a:xfrm>
              <a:off x="86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085" name="Rectangle 13"/>
            <p:cNvSpPr>
              <a:spLocks noChangeArrowheads="1"/>
            </p:cNvSpPr>
            <p:nvPr userDrawn="1"/>
          </p:nvSpPr>
          <p:spPr bwMode="hidden">
            <a:xfrm>
              <a:off x="96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086" name="Rectangle 14"/>
            <p:cNvSpPr>
              <a:spLocks noChangeArrowheads="1"/>
            </p:cNvSpPr>
            <p:nvPr userDrawn="1"/>
          </p:nvSpPr>
          <p:spPr bwMode="hidden">
            <a:xfrm>
              <a:off x="105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087" name="Rectangle 15"/>
            <p:cNvSpPr>
              <a:spLocks noChangeArrowheads="1"/>
            </p:cNvSpPr>
            <p:nvPr userDrawn="1"/>
          </p:nvSpPr>
          <p:spPr bwMode="hidden">
            <a:xfrm>
              <a:off x="115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088" name="Rectangle 16"/>
            <p:cNvSpPr>
              <a:spLocks noChangeArrowheads="1"/>
            </p:cNvSpPr>
            <p:nvPr userDrawn="1"/>
          </p:nvSpPr>
          <p:spPr bwMode="hidden">
            <a:xfrm>
              <a:off x="124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089" name="Rectangle 17"/>
            <p:cNvSpPr>
              <a:spLocks noChangeArrowheads="1"/>
            </p:cNvSpPr>
            <p:nvPr userDrawn="1"/>
          </p:nvSpPr>
          <p:spPr bwMode="hidden">
            <a:xfrm>
              <a:off x="134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090" name="Rectangle 18"/>
            <p:cNvSpPr>
              <a:spLocks noChangeArrowheads="1"/>
            </p:cNvSpPr>
            <p:nvPr userDrawn="1"/>
          </p:nvSpPr>
          <p:spPr bwMode="hidden">
            <a:xfrm>
              <a:off x="144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091" name="Rectangle 19"/>
            <p:cNvSpPr>
              <a:spLocks noChangeArrowheads="1"/>
            </p:cNvSpPr>
            <p:nvPr userDrawn="1"/>
          </p:nvSpPr>
          <p:spPr bwMode="hidden">
            <a:xfrm>
              <a:off x="153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092" name="Rectangle 20"/>
            <p:cNvSpPr>
              <a:spLocks noChangeArrowheads="1"/>
            </p:cNvSpPr>
            <p:nvPr userDrawn="1"/>
          </p:nvSpPr>
          <p:spPr bwMode="hidden">
            <a:xfrm>
              <a:off x="163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093" name="Rectangle 21"/>
            <p:cNvSpPr>
              <a:spLocks noChangeArrowheads="1"/>
            </p:cNvSpPr>
            <p:nvPr userDrawn="1"/>
          </p:nvSpPr>
          <p:spPr bwMode="hidden">
            <a:xfrm>
              <a:off x="172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094" name="Rectangle 22"/>
            <p:cNvSpPr>
              <a:spLocks noChangeArrowheads="1"/>
            </p:cNvSpPr>
            <p:nvPr userDrawn="1"/>
          </p:nvSpPr>
          <p:spPr bwMode="hidden">
            <a:xfrm>
              <a:off x="182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095" name="Rectangle 23"/>
            <p:cNvSpPr>
              <a:spLocks noChangeArrowheads="1"/>
            </p:cNvSpPr>
            <p:nvPr userDrawn="1"/>
          </p:nvSpPr>
          <p:spPr bwMode="hidden">
            <a:xfrm>
              <a:off x="192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096" name="Rectangle 24"/>
            <p:cNvSpPr>
              <a:spLocks noChangeArrowheads="1"/>
            </p:cNvSpPr>
            <p:nvPr userDrawn="1"/>
          </p:nvSpPr>
          <p:spPr bwMode="hidden">
            <a:xfrm>
              <a:off x="201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097" name="Rectangle 25"/>
            <p:cNvSpPr>
              <a:spLocks noChangeArrowheads="1"/>
            </p:cNvSpPr>
            <p:nvPr userDrawn="1"/>
          </p:nvSpPr>
          <p:spPr bwMode="hidden">
            <a:xfrm>
              <a:off x="211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098" name="Rectangle 26"/>
            <p:cNvSpPr>
              <a:spLocks noChangeArrowheads="1"/>
            </p:cNvSpPr>
            <p:nvPr userDrawn="1"/>
          </p:nvSpPr>
          <p:spPr bwMode="hidden">
            <a:xfrm>
              <a:off x="220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099" name="Rectangle 27"/>
            <p:cNvSpPr>
              <a:spLocks noChangeArrowheads="1"/>
            </p:cNvSpPr>
            <p:nvPr userDrawn="1"/>
          </p:nvSpPr>
          <p:spPr bwMode="hidden">
            <a:xfrm>
              <a:off x="230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00" name="Rectangle 28"/>
            <p:cNvSpPr>
              <a:spLocks noChangeArrowheads="1"/>
            </p:cNvSpPr>
            <p:nvPr userDrawn="1"/>
          </p:nvSpPr>
          <p:spPr bwMode="hidden">
            <a:xfrm>
              <a:off x="240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01" name="Rectangle 29"/>
            <p:cNvSpPr>
              <a:spLocks noChangeArrowheads="1"/>
            </p:cNvSpPr>
            <p:nvPr userDrawn="1"/>
          </p:nvSpPr>
          <p:spPr bwMode="hidden">
            <a:xfrm>
              <a:off x="249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02" name="Rectangle 30"/>
            <p:cNvSpPr>
              <a:spLocks noChangeArrowheads="1"/>
            </p:cNvSpPr>
            <p:nvPr userDrawn="1"/>
          </p:nvSpPr>
          <p:spPr bwMode="hidden">
            <a:xfrm>
              <a:off x="259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03" name="Rectangle 31"/>
            <p:cNvSpPr>
              <a:spLocks noChangeArrowheads="1"/>
            </p:cNvSpPr>
            <p:nvPr userDrawn="1"/>
          </p:nvSpPr>
          <p:spPr bwMode="hidden">
            <a:xfrm>
              <a:off x="268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04" name="Rectangle 32"/>
            <p:cNvSpPr>
              <a:spLocks noChangeArrowheads="1"/>
            </p:cNvSpPr>
            <p:nvPr userDrawn="1"/>
          </p:nvSpPr>
          <p:spPr bwMode="hidden">
            <a:xfrm>
              <a:off x="278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05" name="Rectangle 33"/>
            <p:cNvSpPr>
              <a:spLocks noChangeArrowheads="1"/>
            </p:cNvSpPr>
            <p:nvPr userDrawn="1"/>
          </p:nvSpPr>
          <p:spPr bwMode="hidden">
            <a:xfrm>
              <a:off x="288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06" name="Rectangle 34"/>
            <p:cNvSpPr>
              <a:spLocks noChangeArrowheads="1"/>
            </p:cNvSpPr>
            <p:nvPr userDrawn="1"/>
          </p:nvSpPr>
          <p:spPr bwMode="hidden">
            <a:xfrm>
              <a:off x="297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07" name="Rectangle 35"/>
            <p:cNvSpPr>
              <a:spLocks noChangeArrowheads="1"/>
            </p:cNvSpPr>
            <p:nvPr userDrawn="1"/>
          </p:nvSpPr>
          <p:spPr bwMode="hidden">
            <a:xfrm>
              <a:off x="307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08" name="Rectangle 36"/>
            <p:cNvSpPr>
              <a:spLocks noChangeArrowheads="1"/>
            </p:cNvSpPr>
            <p:nvPr userDrawn="1"/>
          </p:nvSpPr>
          <p:spPr bwMode="hidden">
            <a:xfrm>
              <a:off x="316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09" name="Rectangle 37"/>
            <p:cNvSpPr>
              <a:spLocks noChangeArrowheads="1"/>
            </p:cNvSpPr>
            <p:nvPr userDrawn="1"/>
          </p:nvSpPr>
          <p:spPr bwMode="hidden">
            <a:xfrm>
              <a:off x="326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10" name="Rectangle 38"/>
            <p:cNvSpPr>
              <a:spLocks noChangeArrowheads="1"/>
            </p:cNvSpPr>
            <p:nvPr userDrawn="1"/>
          </p:nvSpPr>
          <p:spPr bwMode="hidden">
            <a:xfrm>
              <a:off x="336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11" name="Rectangle 39"/>
            <p:cNvSpPr>
              <a:spLocks noChangeArrowheads="1"/>
            </p:cNvSpPr>
            <p:nvPr userDrawn="1"/>
          </p:nvSpPr>
          <p:spPr bwMode="hidden">
            <a:xfrm>
              <a:off x="345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12" name="Rectangle 40"/>
            <p:cNvSpPr>
              <a:spLocks noChangeArrowheads="1"/>
            </p:cNvSpPr>
            <p:nvPr userDrawn="1"/>
          </p:nvSpPr>
          <p:spPr bwMode="hidden">
            <a:xfrm>
              <a:off x="355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13" name="Rectangle 41"/>
            <p:cNvSpPr>
              <a:spLocks noChangeArrowheads="1"/>
            </p:cNvSpPr>
            <p:nvPr userDrawn="1"/>
          </p:nvSpPr>
          <p:spPr bwMode="hidden">
            <a:xfrm>
              <a:off x="364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14" name="Rectangle 42"/>
            <p:cNvSpPr>
              <a:spLocks noChangeArrowheads="1"/>
            </p:cNvSpPr>
            <p:nvPr userDrawn="1"/>
          </p:nvSpPr>
          <p:spPr bwMode="hidden">
            <a:xfrm>
              <a:off x="374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15" name="Rectangle 43"/>
            <p:cNvSpPr>
              <a:spLocks noChangeArrowheads="1"/>
            </p:cNvSpPr>
            <p:nvPr userDrawn="1"/>
          </p:nvSpPr>
          <p:spPr bwMode="hidden">
            <a:xfrm>
              <a:off x="384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16" name="Rectangle 44"/>
            <p:cNvSpPr>
              <a:spLocks noChangeArrowheads="1"/>
            </p:cNvSpPr>
            <p:nvPr userDrawn="1"/>
          </p:nvSpPr>
          <p:spPr bwMode="hidden">
            <a:xfrm>
              <a:off x="393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17" name="Rectangle 45"/>
            <p:cNvSpPr>
              <a:spLocks noChangeArrowheads="1"/>
            </p:cNvSpPr>
            <p:nvPr userDrawn="1"/>
          </p:nvSpPr>
          <p:spPr bwMode="hidden">
            <a:xfrm>
              <a:off x="403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18" name="Rectangle 46"/>
            <p:cNvSpPr>
              <a:spLocks noChangeArrowheads="1"/>
            </p:cNvSpPr>
            <p:nvPr userDrawn="1"/>
          </p:nvSpPr>
          <p:spPr bwMode="hidden">
            <a:xfrm>
              <a:off x="412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19" name="Rectangle 47"/>
            <p:cNvSpPr>
              <a:spLocks noChangeArrowheads="1"/>
            </p:cNvSpPr>
            <p:nvPr userDrawn="1"/>
          </p:nvSpPr>
          <p:spPr bwMode="hidden">
            <a:xfrm>
              <a:off x="422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20" name="Rectangle 48"/>
            <p:cNvSpPr>
              <a:spLocks noChangeArrowheads="1"/>
            </p:cNvSpPr>
            <p:nvPr userDrawn="1"/>
          </p:nvSpPr>
          <p:spPr bwMode="hidden">
            <a:xfrm>
              <a:off x="432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21" name="Rectangle 49"/>
            <p:cNvSpPr>
              <a:spLocks noChangeArrowheads="1"/>
            </p:cNvSpPr>
            <p:nvPr userDrawn="1"/>
          </p:nvSpPr>
          <p:spPr bwMode="hidden">
            <a:xfrm>
              <a:off x="441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22" name="Rectangle 50"/>
            <p:cNvSpPr>
              <a:spLocks noChangeArrowheads="1"/>
            </p:cNvSpPr>
            <p:nvPr userDrawn="1"/>
          </p:nvSpPr>
          <p:spPr bwMode="hidden">
            <a:xfrm>
              <a:off x="451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23" name="Rectangle 51"/>
            <p:cNvSpPr>
              <a:spLocks noChangeArrowheads="1"/>
            </p:cNvSpPr>
            <p:nvPr userDrawn="1"/>
          </p:nvSpPr>
          <p:spPr bwMode="hidden">
            <a:xfrm>
              <a:off x="460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24" name="Rectangle 52"/>
            <p:cNvSpPr>
              <a:spLocks noChangeArrowheads="1"/>
            </p:cNvSpPr>
            <p:nvPr userDrawn="1"/>
          </p:nvSpPr>
          <p:spPr bwMode="hidden">
            <a:xfrm>
              <a:off x="470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25" name="Rectangle 53"/>
            <p:cNvSpPr>
              <a:spLocks noChangeArrowheads="1"/>
            </p:cNvSpPr>
            <p:nvPr userDrawn="1"/>
          </p:nvSpPr>
          <p:spPr bwMode="hidden">
            <a:xfrm>
              <a:off x="480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26" name="Rectangle 54"/>
            <p:cNvSpPr>
              <a:spLocks noChangeArrowheads="1"/>
            </p:cNvSpPr>
            <p:nvPr userDrawn="1"/>
          </p:nvSpPr>
          <p:spPr bwMode="hidden">
            <a:xfrm>
              <a:off x="489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27" name="Rectangle 55"/>
            <p:cNvSpPr>
              <a:spLocks noChangeArrowheads="1"/>
            </p:cNvSpPr>
            <p:nvPr userDrawn="1"/>
          </p:nvSpPr>
          <p:spPr bwMode="hidden">
            <a:xfrm>
              <a:off x="499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28" name="Rectangle 56"/>
            <p:cNvSpPr>
              <a:spLocks noChangeArrowheads="1"/>
            </p:cNvSpPr>
            <p:nvPr userDrawn="1"/>
          </p:nvSpPr>
          <p:spPr bwMode="hidden">
            <a:xfrm>
              <a:off x="508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29" name="Rectangle 57"/>
            <p:cNvSpPr>
              <a:spLocks noChangeArrowheads="1"/>
            </p:cNvSpPr>
            <p:nvPr userDrawn="1"/>
          </p:nvSpPr>
          <p:spPr bwMode="hidden">
            <a:xfrm>
              <a:off x="518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30" name="Rectangle 58"/>
            <p:cNvSpPr>
              <a:spLocks noChangeArrowheads="1"/>
            </p:cNvSpPr>
            <p:nvPr userDrawn="1"/>
          </p:nvSpPr>
          <p:spPr bwMode="hidden">
            <a:xfrm>
              <a:off x="528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31" name="Rectangle 59"/>
            <p:cNvSpPr>
              <a:spLocks noChangeArrowheads="1"/>
            </p:cNvSpPr>
            <p:nvPr userDrawn="1"/>
          </p:nvSpPr>
          <p:spPr bwMode="hidden">
            <a:xfrm>
              <a:off x="537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32" name="Rectangle 60"/>
            <p:cNvSpPr>
              <a:spLocks noChangeArrowheads="1"/>
            </p:cNvSpPr>
            <p:nvPr userDrawn="1"/>
          </p:nvSpPr>
          <p:spPr bwMode="hidden">
            <a:xfrm>
              <a:off x="547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33" name="Rectangle 61"/>
            <p:cNvSpPr>
              <a:spLocks noChangeArrowheads="1"/>
            </p:cNvSpPr>
            <p:nvPr userDrawn="1"/>
          </p:nvSpPr>
          <p:spPr bwMode="hidden">
            <a:xfrm>
              <a:off x="556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34" name="Rectangle 62"/>
            <p:cNvSpPr>
              <a:spLocks noChangeArrowheads="1"/>
            </p:cNvSpPr>
            <p:nvPr userDrawn="1"/>
          </p:nvSpPr>
          <p:spPr bwMode="hidden">
            <a:xfrm>
              <a:off x="566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35" name="Rectangle 63"/>
            <p:cNvSpPr>
              <a:spLocks noChangeArrowheads="1"/>
            </p:cNvSpPr>
            <p:nvPr userDrawn="1"/>
          </p:nvSpPr>
          <p:spPr bwMode="hidden">
            <a:xfrm>
              <a:off x="431" y="0"/>
              <a:ext cx="5331" cy="432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36" name="Rectangle 64"/>
            <p:cNvSpPr>
              <a:spLocks noChangeArrowheads="1"/>
            </p:cNvSpPr>
            <p:nvPr userDrawn="1"/>
          </p:nvSpPr>
          <p:spPr bwMode="blackGray">
            <a:xfrm>
              <a:off x="0" y="1081"/>
              <a:ext cx="4378" cy="47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6147" name="Rectangle 65"/>
          <p:cNvSpPr>
            <a:spLocks noGrp="1" noChangeArrowheads="1"/>
          </p:cNvSpPr>
          <p:nvPr>
            <p:ph type="title"/>
          </p:nvPr>
        </p:nvSpPr>
        <p:spPr bwMode="auto">
          <a:xfrm>
            <a:off x="871538" y="192088"/>
            <a:ext cx="816292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6148" name="Rectangle 6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05000"/>
            <a:ext cx="8110537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3139" name="Rectangle 6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52525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140" name="Rectangle 6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0925" y="62865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141" name="Rectangle 6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9925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pPr>
              <a:defRPr/>
            </a:pPr>
            <a:fld id="{D6F81FC1-EBAA-4304-9357-ADF39285545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Verdana" pitchFamily="34" charset="0"/>
          <a:ea typeface="新細明體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Verdana" pitchFamily="34" charset="0"/>
          <a:ea typeface="新細明體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Verdana" pitchFamily="34" charset="0"/>
          <a:ea typeface="新細明體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Verdana" pitchFamily="34" charset="0"/>
          <a:ea typeface="新細明體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Verdana" pitchFamily="34" charset="0"/>
          <a:ea typeface="新細明體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Verdana" pitchFamily="34" charset="0"/>
          <a:ea typeface="新細明體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Verdana" pitchFamily="34" charset="0"/>
          <a:ea typeface="新細明體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Verdana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71538" y="177463"/>
            <a:ext cx="8162925" cy="1446550"/>
          </a:xfrm>
        </p:spPr>
        <p:txBody>
          <a:bodyPr/>
          <a:lstStyle/>
          <a:p>
            <a:r>
              <a:rPr lang="en-US" altLang="zh-TW" dirty="0" smtClean="0"/>
              <a:t>Laplacian </a:t>
            </a:r>
            <a:r>
              <a:rPr lang="en-US" altLang="zh-TW" dirty="0" err="1" smtClean="0"/>
              <a:t>eigenmap</a:t>
            </a:r>
            <a:r>
              <a:rPr lang="en-US" altLang="zh-TW" dirty="0" smtClean="0"/>
              <a:t> (embedding)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dirty="0" smtClean="0"/>
              <a:t>Laplacian L </a:t>
            </a:r>
            <a:r>
              <a:rPr lang="en-US" altLang="zh-TW" sz="2800" dirty="0"/>
              <a:t>is symmetric and positive semi-definite. </a:t>
            </a:r>
            <a:endParaRPr lang="en-US" altLang="zh-TW" sz="2800" dirty="0" smtClean="0"/>
          </a:p>
          <a:p>
            <a:r>
              <a:rPr lang="en-US" altLang="zh-TW" sz="2800" dirty="0" smtClean="0"/>
              <a:t>For a connected graph, all </a:t>
            </a:r>
            <a:r>
              <a:rPr lang="en-US" altLang="zh-TW" sz="2800" dirty="0"/>
              <a:t>its </a:t>
            </a:r>
            <a:r>
              <a:rPr lang="en-US" altLang="zh-TW" sz="2800" dirty="0" smtClean="0"/>
              <a:t> eigenvalues </a:t>
            </a:r>
            <a:r>
              <a:rPr lang="en-US" altLang="zh-TW" sz="2800" dirty="0"/>
              <a:t>are </a:t>
            </a:r>
            <a:r>
              <a:rPr lang="en-US" altLang="zh-TW" sz="2800" dirty="0" smtClean="0"/>
              <a:t>positive except the smallest one.</a:t>
            </a:r>
            <a:endParaRPr lang="zh-TW" altLang="en-US" sz="2800" dirty="0"/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145200"/>
              </p:ext>
            </p:extLst>
          </p:nvPr>
        </p:nvGraphicFramePr>
        <p:xfrm>
          <a:off x="889561" y="4537771"/>
          <a:ext cx="7408745" cy="123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8" name="Formula" r:id="rId3" imgW="3810240" imgH="525960" progId="Equation.Ribbit">
                  <p:embed/>
                </p:oleObj>
              </mc:Choice>
              <mc:Fallback>
                <p:oleObj name="Formula" r:id="rId3" imgW="3810240" imgH="525960" progId="Equation.Ribbi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9561" y="4537771"/>
                        <a:ext cx="7408745" cy="12392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物件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1759531"/>
              </p:ext>
            </p:extLst>
          </p:nvPr>
        </p:nvGraphicFramePr>
        <p:xfrm>
          <a:off x="3997325" y="3781425"/>
          <a:ext cx="414020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9" name="Formula" r:id="rId5" imgW="1503720" imgH="158760" progId="Equation.Ribbit">
                  <p:embed/>
                </p:oleObj>
              </mc:Choice>
              <mc:Fallback>
                <p:oleObj name="Formula" r:id="rId5" imgW="1503720" imgH="158760" progId="Equation.Ribbi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7325" y="3781425"/>
                        <a:ext cx="4140200" cy="438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256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71538" y="177463"/>
            <a:ext cx="8162925" cy="1446550"/>
          </a:xfrm>
        </p:spPr>
        <p:txBody>
          <a:bodyPr/>
          <a:lstStyle/>
          <a:p>
            <a:r>
              <a:rPr lang="en-US" altLang="zh-TW" dirty="0"/>
              <a:t>Laplacian </a:t>
            </a:r>
            <a:r>
              <a:rPr lang="en-US" altLang="zh-TW" dirty="0" err="1"/>
              <a:t>eigenmap</a:t>
            </a:r>
            <a:r>
              <a:rPr lang="en-US" altLang="zh-TW" dirty="0"/>
              <a:t> (embedding)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3170665"/>
              </p:ext>
            </p:extLst>
          </p:nvPr>
        </p:nvGraphicFramePr>
        <p:xfrm>
          <a:off x="498475" y="2057897"/>
          <a:ext cx="6796088" cy="10830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50" name="Formula" r:id="rId3" imgW="3431880" imgH="354600" progId="Equation.Ribbit">
                  <p:embed/>
                </p:oleObj>
              </mc:Choice>
              <mc:Fallback>
                <p:oleObj name="Formula" r:id="rId3" imgW="3431880" imgH="354600" progId="Equation.Ribbi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475" y="2057897"/>
                        <a:ext cx="6796088" cy="108307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物件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5489803"/>
              </p:ext>
            </p:extLst>
          </p:nvPr>
        </p:nvGraphicFramePr>
        <p:xfrm>
          <a:off x="505371" y="4488173"/>
          <a:ext cx="7697787" cy="1389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51" name="Formula" r:id="rId5" imgW="2787840" imgH="441000" progId="Equation.Ribbit">
                  <p:embed/>
                </p:oleObj>
              </mc:Choice>
              <mc:Fallback>
                <p:oleObj name="Formula" r:id="rId5" imgW="2787840" imgH="441000" progId="Equation.Ribbi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371" y="4488173"/>
                        <a:ext cx="7697787" cy="138909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物件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8921060"/>
              </p:ext>
            </p:extLst>
          </p:nvPr>
        </p:nvGraphicFramePr>
        <p:xfrm>
          <a:off x="498475" y="3290695"/>
          <a:ext cx="8112125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52" name="Formula" r:id="rId7" imgW="2946600" imgH="379800" progId="Equation.Ribbit">
                  <p:embed/>
                </p:oleObj>
              </mc:Choice>
              <mc:Fallback>
                <p:oleObj name="Formula" r:id="rId7" imgW="2946600" imgH="379800" progId="Equation.Ribbi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475" y="3290695"/>
                        <a:ext cx="8112125" cy="10477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454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71538" y="177463"/>
            <a:ext cx="8162925" cy="1446550"/>
          </a:xfrm>
        </p:spPr>
        <p:txBody>
          <a:bodyPr/>
          <a:lstStyle/>
          <a:p>
            <a:r>
              <a:rPr lang="en-US" altLang="zh-TW" dirty="0" smtClean="0"/>
              <a:t>Resistance distance (effective resistance)</a:t>
            </a:r>
            <a:endParaRPr lang="zh-TW" altLang="en-US" dirty="0"/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4687081"/>
              </p:ext>
            </p:extLst>
          </p:nvPr>
        </p:nvGraphicFramePr>
        <p:xfrm>
          <a:off x="2033588" y="2068513"/>
          <a:ext cx="5480050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73" name="Formula" r:id="rId3" imgW="1983960" imgH="390240" progId="Equation.Ribbit">
                  <p:embed/>
                </p:oleObj>
              </mc:Choice>
              <mc:Fallback>
                <p:oleObj name="Formula" r:id="rId3" imgW="1983960" imgH="390240" progId="Equation.Ribbi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3588" y="2068513"/>
                        <a:ext cx="5480050" cy="1228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物件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7092218"/>
              </p:ext>
            </p:extLst>
          </p:nvPr>
        </p:nvGraphicFramePr>
        <p:xfrm>
          <a:off x="683568" y="3519975"/>
          <a:ext cx="7689850" cy="94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74" name="Formula" r:id="rId5" imgW="2791800" imgH="340560" progId="Equation.Ribbit">
                  <p:embed/>
                </p:oleObj>
              </mc:Choice>
              <mc:Fallback>
                <p:oleObj name="Formula" r:id="rId5" imgW="2791800" imgH="340560" progId="Equation.Ribbi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3519975"/>
                        <a:ext cx="7689850" cy="9413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內容版面配置區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5832926"/>
              </p:ext>
            </p:extLst>
          </p:nvPr>
        </p:nvGraphicFramePr>
        <p:xfrm>
          <a:off x="1595438" y="4616450"/>
          <a:ext cx="5991225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75" name="Formula" r:id="rId7" imgW="2169360" imgH="417960" progId="Equation.Ribbit">
                  <p:embed/>
                </p:oleObj>
              </mc:Choice>
              <mc:Fallback>
                <p:oleObj name="Formula" r:id="rId7" imgW="2169360" imgH="417960" progId="Equation.Ribbi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438" y="4616450"/>
                        <a:ext cx="5991225" cy="1152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4567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71538" y="177463"/>
            <a:ext cx="8162925" cy="1446550"/>
          </a:xfrm>
        </p:spPr>
        <p:txBody>
          <a:bodyPr/>
          <a:lstStyle/>
          <a:p>
            <a:r>
              <a:rPr lang="en-US" altLang="zh-TW" dirty="0"/>
              <a:t>Resistance distance (effective resistance)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dirty="0" smtClean="0"/>
              <a:t>Consider              , a </a:t>
            </a:r>
            <a:r>
              <a:rPr lang="en-US" altLang="zh-TW" sz="2800" dirty="0"/>
              <a:t>unit current vector </a:t>
            </a:r>
            <a:r>
              <a:rPr lang="en-US" altLang="zh-TW" sz="2800" dirty="0" smtClean="0"/>
              <a:t>flowing </a:t>
            </a:r>
            <a:r>
              <a:rPr lang="en-US" altLang="zh-TW" sz="2800" dirty="0"/>
              <a:t>from </a:t>
            </a:r>
            <a:r>
              <a:rPr lang="en-US" altLang="zh-TW" sz="2800" dirty="0" smtClean="0"/>
              <a:t>u </a:t>
            </a:r>
            <a:r>
              <a:rPr lang="en-US" altLang="zh-TW" sz="2800" dirty="0"/>
              <a:t>to </a:t>
            </a:r>
            <a:r>
              <a:rPr lang="en-US" altLang="zh-TW" sz="2800" dirty="0" smtClean="0"/>
              <a:t>v.</a:t>
            </a:r>
          </a:p>
          <a:p>
            <a:r>
              <a:rPr lang="en-US" altLang="zh-TW" sz="2800" dirty="0" smtClean="0"/>
              <a:t>Since                                            , </a:t>
            </a:r>
          </a:p>
          <a:p>
            <a:r>
              <a:rPr lang="en-US" altLang="zh-TW" sz="2800" dirty="0"/>
              <a:t>we can </a:t>
            </a:r>
            <a:r>
              <a:rPr lang="en-US" altLang="zh-TW" sz="2800" dirty="0" smtClean="0"/>
              <a:t>solve </a:t>
            </a:r>
            <a:r>
              <a:rPr lang="en-US" altLang="zh-TW" sz="2800" dirty="0"/>
              <a:t>V in equation I = </a:t>
            </a:r>
            <a:r>
              <a:rPr lang="en-US" altLang="zh-TW" sz="2800" dirty="0" smtClean="0"/>
              <a:t>LV in </a:t>
            </a:r>
            <a:r>
              <a:rPr lang="en-US" altLang="zh-TW" sz="2800" dirty="0"/>
              <a:t>terms </a:t>
            </a:r>
            <a:r>
              <a:rPr lang="en-US" altLang="zh-TW" sz="2800" dirty="0" smtClean="0"/>
              <a:t>of    :</a:t>
            </a:r>
          </a:p>
          <a:p>
            <a:r>
              <a:rPr lang="en-US" altLang="zh-TW" sz="2800" dirty="0" smtClean="0"/>
              <a:t>The </a:t>
            </a:r>
            <a:r>
              <a:rPr lang="en-US" altLang="zh-TW" sz="2800" dirty="0"/>
              <a:t>voltage </a:t>
            </a:r>
            <a:r>
              <a:rPr lang="en-US" altLang="zh-TW" sz="2800" dirty="0" smtClean="0"/>
              <a:t>difference </a:t>
            </a:r>
            <a:r>
              <a:rPr lang="en-US" altLang="zh-TW" sz="2800" dirty="0"/>
              <a:t>between u and </a:t>
            </a:r>
            <a:r>
              <a:rPr lang="en-US" altLang="zh-TW" sz="2800" dirty="0" smtClean="0"/>
              <a:t>v is</a:t>
            </a:r>
          </a:p>
          <a:p>
            <a:endParaRPr lang="en-US" altLang="zh-TW" sz="2800" dirty="0" smtClean="0"/>
          </a:p>
          <a:p>
            <a:r>
              <a:rPr lang="en-US" altLang="zh-TW" sz="2800" dirty="0" smtClean="0"/>
              <a:t> </a:t>
            </a:r>
            <a:endParaRPr lang="zh-TW" altLang="en-US" sz="2800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7825" y="1930857"/>
            <a:ext cx="1584176" cy="446546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1760" y="2876202"/>
            <a:ext cx="5400600" cy="458917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7825" y="3837458"/>
            <a:ext cx="323850" cy="428625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35896" y="3842559"/>
            <a:ext cx="3168352" cy="459694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63242" y="4869160"/>
            <a:ext cx="1786508" cy="387077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63242" y="5410758"/>
            <a:ext cx="5705475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96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71538" y="177463"/>
            <a:ext cx="8162925" cy="1446550"/>
          </a:xfrm>
        </p:spPr>
        <p:txBody>
          <a:bodyPr/>
          <a:lstStyle/>
          <a:p>
            <a:r>
              <a:rPr lang="en-US" altLang="zh-TW" dirty="0"/>
              <a:t>Resistance distance (effective resistance)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Moreover, by direct calculation, we have: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3001496"/>
            <a:ext cx="6309976" cy="309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54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ld Stripes">
  <a:themeElements>
    <a:clrScheme name="Bold Stripes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Bold Stripes">
      <a:majorFont>
        <a:latin typeface="Verdana"/>
        <a:ea typeface="新細明體"/>
        <a:cs typeface=""/>
      </a:majorFont>
      <a:minorFont>
        <a:latin typeface="Verdana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新細明體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新細明體" charset="-120"/>
          </a:defRPr>
        </a:defPPr>
      </a:lstStyle>
    </a:lnDef>
  </a:objectDefaults>
  <a:extraClrSchemeLst>
    <a:extraClrScheme>
      <a:clrScheme name="Bold Stripes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ld Stripes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Designs\Bold Stripes.pot</Template>
  <TotalTime>8648</TotalTime>
  <Words>96</Words>
  <Application>Microsoft Office PowerPoint</Application>
  <PresentationFormat>如螢幕大小 (4:3)</PresentationFormat>
  <Paragraphs>14</Paragraphs>
  <Slides>5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新細明體</vt:lpstr>
      <vt:lpstr>Times New Roman</vt:lpstr>
      <vt:lpstr>Verdana</vt:lpstr>
      <vt:lpstr>Wingdings</vt:lpstr>
      <vt:lpstr>Bold Stripes</vt:lpstr>
      <vt:lpstr>Formula</vt:lpstr>
      <vt:lpstr>Laplacian eigenmap (embedding)</vt:lpstr>
      <vt:lpstr>Laplacian eigenmap (embedding)</vt:lpstr>
      <vt:lpstr>Resistance distance (effective resistance)</vt:lpstr>
      <vt:lpstr>Resistance distance (effective resistance)</vt:lpstr>
      <vt:lpstr>Resistance distance (effective resistance)</vt:lpstr>
    </vt:vector>
  </TitlesOfParts>
  <Company>NTHU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1: Basic Architectures and Principles of Packet Switches</dc:title>
  <dc:creator>C.S. Chang</dc:creator>
  <cp:lastModifiedBy>cschang</cp:lastModifiedBy>
  <cp:revision>200</cp:revision>
  <dcterms:created xsi:type="dcterms:W3CDTF">2005-09-11T07:42:25Z</dcterms:created>
  <dcterms:modified xsi:type="dcterms:W3CDTF">2023-10-27T16:43:02Z</dcterms:modified>
</cp:coreProperties>
</file>